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  <p:sldMasterId id="2147483666" r:id="rId3"/>
  </p:sldMasterIdLst>
  <p:notesMasterIdLst>
    <p:notesMasterId r:id="rId15"/>
  </p:notesMasterIdLst>
  <p:sldIdLst>
    <p:sldId id="256" r:id="rId4"/>
    <p:sldId id="257" r:id="rId5"/>
    <p:sldId id="258" r:id="rId6"/>
    <p:sldId id="259" r:id="rId7"/>
    <p:sldId id="264" r:id="rId8"/>
    <p:sldId id="265" r:id="rId9"/>
    <p:sldId id="266" r:id="rId10"/>
    <p:sldId id="267" r:id="rId11"/>
    <p:sldId id="268" r:id="rId12"/>
    <p:sldId id="263" r:id="rId13"/>
    <p:sldId id="262" r:id="rId14"/>
  </p:sldIdLst>
  <p:sldSz cx="12192000" cy="6858000"/>
  <p:notesSz cx="6858000" cy="9144000"/>
  <p:embeddedFontLst>
    <p:embeddedFont>
      <p:font typeface="Arial Nova" panose="020B0504020202020204" pitchFamily="34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Garamond" panose="02020404030301010803" pitchFamily="18" charset="0"/>
      <p:regular r:id="rId24"/>
      <p:bold r:id="rId25"/>
      <p:italic r:id="rId26"/>
      <p:boldItalic r:id="rId27"/>
    </p:embeddedFont>
    <p:embeddedFont>
      <p:font typeface="Sorts Mill Goudy" panose="020B0604020202020204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h0fMJ5hu7SVm1r4wWGFcv0LSaD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1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customschemas.google.com/relationships/presentationmetadata" Target="metadata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" name="Google Shape;2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3061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78866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23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3"/>
          <p:cNvSpPr txBox="1"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>
            <a:spLocks noGrp="1"/>
          </p:cNvSpPr>
          <p:nvPr>
            <p:ph type="pic" idx="2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body" idx="1"/>
          </p:nvPr>
        </p:nvSpPr>
        <p:spPr>
          <a:xfrm>
            <a:off x="1473698" y="2679699"/>
            <a:ext cx="4588094" cy="31356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4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4"/>
          <p:cNvSpPr txBox="1"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4"/>
          <p:cNvSpPr>
            <a:spLocks noGrp="1"/>
          </p:cNvSpPr>
          <p:nvPr>
            <p:ph type="pic" idx="2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91" name="Google Shape;91;p24"/>
          <p:cNvSpPr txBox="1">
            <a:spLocks noGrp="1"/>
          </p:cNvSpPr>
          <p:nvPr>
            <p:ph type="body" idx="1"/>
          </p:nvPr>
        </p:nvSpPr>
        <p:spPr>
          <a:xfrm>
            <a:off x="913795" y="5247728"/>
            <a:ext cx="10353762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Sorts Mill Goudy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body" idx="1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Sorts Mill Goudy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6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body" idx="2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“</a:t>
            </a:r>
            <a:endParaRPr/>
          </a:p>
        </p:txBody>
      </p:sp>
      <p:sp>
        <p:nvSpPr>
          <p:cNvPr id="109" name="Google Shape;109;p26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body" idx="1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body" idx="2"/>
          </p:nvPr>
        </p:nvSpPr>
        <p:spPr>
          <a:xfrm>
            <a:off x="91379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body" idx="3"/>
          </p:nvPr>
        </p:nvSpPr>
        <p:spPr>
          <a:xfrm>
            <a:off x="4446711" y="1885949"/>
            <a:ext cx="3300984" cy="7647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body" idx="4"/>
          </p:nvPr>
        </p:nvSpPr>
        <p:spPr>
          <a:xfrm>
            <a:off x="444143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body" idx="5"/>
          </p:nvPr>
        </p:nvSpPr>
        <p:spPr>
          <a:xfrm>
            <a:off x="7966572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body" idx="6"/>
          </p:nvPr>
        </p:nvSpPr>
        <p:spPr>
          <a:xfrm>
            <a:off x="7966572" y="2768110"/>
            <a:ext cx="3300984" cy="302308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9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3" name="Google Shape;133;p29"/>
          <p:cNvSpPr>
            <a:spLocks noGrp="1"/>
          </p:cNvSpPr>
          <p:nvPr>
            <p:ph type="pic" idx="2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3"/>
          </p:nvPr>
        </p:nvSpPr>
        <p:spPr>
          <a:xfrm>
            <a:off x="913795" y="4572443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body" idx="4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29"/>
          <p:cNvSpPr>
            <a:spLocks noGrp="1"/>
          </p:cNvSpPr>
          <p:nvPr>
            <p:ph type="pic" idx="5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7" name="Google Shape;137;p29"/>
          <p:cNvSpPr txBox="1">
            <a:spLocks noGrp="1"/>
          </p:cNvSpPr>
          <p:nvPr>
            <p:ph type="body" idx="6"/>
          </p:nvPr>
        </p:nvSpPr>
        <p:spPr>
          <a:xfrm>
            <a:off x="4441435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8" name="Google Shape;138;p29"/>
          <p:cNvSpPr txBox="1">
            <a:spLocks noGrp="1"/>
          </p:cNvSpPr>
          <p:nvPr>
            <p:ph type="body" idx="7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9" name="Google Shape;139;p29"/>
          <p:cNvSpPr>
            <a:spLocks noGrp="1"/>
          </p:cNvSpPr>
          <p:nvPr>
            <p:ph type="pic" idx="8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0" name="Google Shape;140;p29"/>
          <p:cNvSpPr txBox="1">
            <a:spLocks noGrp="1"/>
          </p:cNvSpPr>
          <p:nvPr>
            <p:ph type="body" idx="9"/>
          </p:nvPr>
        </p:nvSpPr>
        <p:spPr>
          <a:xfrm>
            <a:off x="7966572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41" name="Google Shape;141;p2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Sorts Mill Goudy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8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4856841" cy="362267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2"/>
          </p:nvPr>
        </p:nvSpPr>
        <p:spPr>
          <a:xfrm>
            <a:off x="6410716" y="2076451"/>
            <a:ext cx="4856841" cy="36226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38357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1046013" y="2702103"/>
            <a:ext cx="4764764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body" idx="3"/>
          </p:nvPr>
        </p:nvSpPr>
        <p:spPr>
          <a:xfrm>
            <a:off x="6363166" y="1855152"/>
            <a:ext cx="4779582" cy="6924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body" idx="4"/>
          </p:nvPr>
        </p:nvSpPr>
        <p:spPr>
          <a:xfrm>
            <a:off x="6363167" y="2702103"/>
            <a:ext cx="4779581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>
            <a:off x="4855633" y="609600"/>
            <a:ext cx="6411924" cy="50800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body" idx="2"/>
          </p:nvPr>
        </p:nvSpPr>
        <p:spPr>
          <a:xfrm>
            <a:off x="913795" y="2673351"/>
            <a:ext cx="3706889" cy="30162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dk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www.dhhs.vic.gov.au/victorian-coronavirus-covid-19-data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htagholdings/aus-real-estate-sales-march-2019-to-april-2020" TargetMode="External"/><Relationship Id="rId5" Type="http://schemas.openxmlformats.org/officeDocument/2006/relationships/hyperlink" Target="https://discover.data.vic.gov.au/dataset/hospital-locations-spatial" TargetMode="External"/><Relationship Id="rId4" Type="http://schemas.openxmlformats.org/officeDocument/2006/relationships/hyperlink" Target="https://discover.data.vic.gov.au/dataset/school-locations-time-serie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5" y="10"/>
            <a:ext cx="1219199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"/>
          <p:cNvSpPr/>
          <p:nvPr/>
        </p:nvSpPr>
        <p:spPr>
          <a:xfrm>
            <a:off x="0" y="2207602"/>
            <a:ext cx="12191999" cy="316214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4901"/>
                </a:srgbClr>
              </a:gs>
              <a:gs pos="50000">
                <a:srgbClr val="000000">
                  <a:alpha val="29803"/>
                </a:srgbClr>
              </a:gs>
              <a:gs pos="75200">
                <a:srgbClr val="000000">
                  <a:alpha val="14901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62" name="Google Shape;162;p1"/>
          <p:cNvSpPr txBox="1">
            <a:spLocks noGrp="1"/>
          </p:cNvSpPr>
          <p:nvPr>
            <p:ph type="ctrTitle"/>
          </p:nvPr>
        </p:nvSpPr>
        <p:spPr>
          <a:xfrm>
            <a:off x="954337" y="3124069"/>
            <a:ext cx="10905059" cy="1524078"/>
          </a:xfrm>
          <a:prstGeom prst="rect">
            <a:avLst/>
          </a:prstGeom>
          <a:noFill/>
          <a:ln>
            <a:noFill/>
          </a:ln>
          <a:effectLst>
            <a:outerShdw blurRad="42863" dist="38100" algn="tl" rotWithShape="0">
              <a:srgbClr val="000000"/>
            </a:outerShdw>
            <a:reflection endPos="30000" dist="38100" dir="5400000" fadeDir="5400012" sy="-100000" algn="bl" rotWithShape="0"/>
          </a:effectLst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6030"/>
              <a:buFont typeface="Sorts Mill Goudy"/>
              <a:buNone/>
            </a:pPr>
            <a:r>
              <a:rPr lang="en-US" sz="6330" b="1" dirty="0">
                <a:solidFill>
                  <a:srgbClr val="FFC000"/>
                </a:solidFill>
                <a:latin typeface="Arial Nova" panose="020B0504020202020204" pitchFamily="34" charset="0"/>
                <a:ea typeface="Garamond"/>
                <a:cs typeface="Garamond"/>
                <a:sym typeface="Garamond"/>
              </a:rPr>
              <a:t>The impacts of Covid-19 cases upon real estate sales in Victoria</a:t>
            </a:r>
            <a:br>
              <a:rPr lang="en-US" sz="6330" b="1" dirty="0">
                <a:solidFill>
                  <a:srgbClr val="FFC000"/>
                </a:solidFill>
                <a:latin typeface="Arial Nova" panose="020B0504020202020204" pitchFamily="34" charset="0"/>
                <a:ea typeface="Garamond"/>
                <a:cs typeface="Garamond"/>
                <a:sym typeface="Garamond"/>
              </a:rPr>
            </a:br>
            <a:br>
              <a:rPr lang="en-US" sz="2100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endParaRPr sz="2100" b="1" dirty="0">
              <a:solidFill>
                <a:srgbClr val="FFC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63" name="Google Shape;163;p1"/>
          <p:cNvSpPr txBox="1">
            <a:spLocks noGrp="1"/>
          </p:cNvSpPr>
          <p:nvPr>
            <p:ph type="subTitle" idx="1"/>
          </p:nvPr>
        </p:nvSpPr>
        <p:spPr>
          <a:xfrm>
            <a:off x="507086" y="5260931"/>
            <a:ext cx="10905059" cy="1085437"/>
          </a:xfrm>
          <a:prstGeom prst="rect">
            <a:avLst/>
          </a:prstGeom>
          <a:noFill/>
          <a:ln>
            <a:noFill/>
          </a:ln>
          <a:effectLst>
            <a:outerShdw blurRad="50800" dist="57150" algn="tl" rotWithShape="0">
              <a:srgbClr val="FFD966"/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sz="3200" dirty="0">
                <a:solidFill>
                  <a:schemeClr val="dk1"/>
                </a:solidFill>
                <a:latin typeface="Arial Nova" panose="020B0504020202020204" pitchFamily="34" charset="0"/>
                <a:sym typeface="Georgia"/>
              </a:rPr>
              <a:t>Jeremy Chia – Anna Nguyen - Matthew Taylor - Kenny Dao</a:t>
            </a:r>
            <a:endParaRPr sz="3200" dirty="0">
              <a:latin typeface="Arial Nova" panose="020B0504020202020204" pitchFamily="34" charset="0"/>
            </a:endParaRPr>
          </a:p>
        </p:txBody>
      </p:sp>
      <p:cxnSp>
        <p:nvCxnSpPr>
          <p:cNvPr id="164" name="Google Shape;164;p1"/>
          <p:cNvCxnSpPr/>
          <p:nvPr/>
        </p:nvCxnSpPr>
        <p:spPr>
          <a:xfrm>
            <a:off x="3393881" y="4035362"/>
            <a:ext cx="5404237" cy="0"/>
          </a:xfrm>
          <a:prstGeom prst="straightConnector1">
            <a:avLst/>
          </a:pr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20" name="Google Shape;220;p5"/>
          <p:cNvSpPr/>
          <p:nvPr/>
        </p:nvSpPr>
        <p:spPr>
          <a:xfrm>
            <a:off x="0" y="0"/>
            <a:ext cx="12192000" cy="4567080"/>
          </a:xfrm>
          <a:custGeom>
            <a:avLst/>
            <a:gdLst/>
            <a:ahLst/>
            <a:cxnLst/>
            <a:rect l="l" t="t" r="r" b="b"/>
            <a:pathLst>
              <a:path w="12192000" h="4567080" extrusionOk="0">
                <a:moveTo>
                  <a:pt x="0" y="0"/>
                </a:moveTo>
                <a:lnTo>
                  <a:pt x="12192000" y="0"/>
                </a:lnTo>
                <a:lnTo>
                  <a:pt x="12192000" y="4040874"/>
                </a:lnTo>
                <a:lnTo>
                  <a:pt x="11707453" y="4125902"/>
                </a:lnTo>
                <a:cubicBezTo>
                  <a:pt x="9955980" y="4411316"/>
                  <a:pt x="8064085" y="4567080"/>
                  <a:pt x="6090444" y="4567080"/>
                </a:cubicBezTo>
                <a:cubicBezTo>
                  <a:pt x="4116804" y="4567080"/>
                  <a:pt x="2224908" y="4411316"/>
                  <a:pt x="473435" y="4125902"/>
                </a:cubicBezTo>
                <a:lnTo>
                  <a:pt x="0" y="4042824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9" name="Google Shape;219;p5"/>
          <p:cNvSpPr txBox="1">
            <a:spLocks noGrp="1"/>
          </p:cNvSpPr>
          <p:nvPr>
            <p:ph type="body" idx="1"/>
          </p:nvPr>
        </p:nvSpPr>
        <p:spPr>
          <a:xfrm>
            <a:off x="1375500" y="477611"/>
            <a:ext cx="9441000" cy="10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Data exploration &amp; cleanup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 (Jupyter Notebook)</a:t>
            </a:r>
          </a:p>
          <a:p>
            <a:pPr marL="0" indent="0" algn="r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ts val="1900"/>
            </a:pPr>
            <a:r>
              <a:rPr lang="en-US" sz="4000" b="1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The a</a:t>
            </a: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nalysis process </a:t>
            </a:r>
          </a:p>
          <a:p>
            <a:pPr marL="0" indent="0" algn="r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ts val="1900"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(Jupyter Notebook)</a:t>
            </a:r>
            <a:endParaRPr lang="en-US" sz="40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endParaRPr lang="en-US" sz="40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</p:txBody>
      </p:sp>
    </p:spTree>
    <p:extLst>
      <p:ext uri="{BB962C8B-B14F-4D97-AF65-F5344CB8AC3E}">
        <p14:creationId xmlns:p14="http://schemas.microsoft.com/office/powerpoint/2010/main" val="1598208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/>
          <p:nvPr/>
        </p:nvSpPr>
        <p:spPr>
          <a:xfrm>
            <a:off x="7302" y="-2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5" name="Google Shape;235;p7"/>
          <p:cNvSpPr/>
          <p:nvPr/>
        </p:nvSpPr>
        <p:spPr>
          <a:xfrm>
            <a:off x="7302" y="-2"/>
            <a:ext cx="3920754" cy="6858002"/>
          </a:xfrm>
          <a:custGeom>
            <a:avLst/>
            <a:gdLst/>
            <a:ahLst/>
            <a:cxnLst/>
            <a:rect l="l" t="t" r="r" b="b"/>
            <a:pathLst>
              <a:path w="6088698" h="6858002" extrusionOk="0">
                <a:moveTo>
                  <a:pt x="0" y="0"/>
                </a:moveTo>
                <a:lnTo>
                  <a:pt x="2610464" y="0"/>
                </a:lnTo>
                <a:lnTo>
                  <a:pt x="2610464" y="3"/>
                </a:lnTo>
                <a:lnTo>
                  <a:pt x="5749313" y="3"/>
                </a:lnTo>
                <a:lnTo>
                  <a:pt x="5749313" y="4"/>
                </a:lnTo>
                <a:lnTo>
                  <a:pt x="5740011" y="4"/>
                </a:lnTo>
                <a:lnTo>
                  <a:pt x="5748114" y="40466"/>
                </a:lnTo>
                <a:lnTo>
                  <a:pt x="5771963" y="159110"/>
                </a:lnTo>
                <a:lnTo>
                  <a:pt x="5788633" y="245521"/>
                </a:lnTo>
                <a:lnTo>
                  <a:pt x="5806229" y="348391"/>
                </a:lnTo>
                <a:lnTo>
                  <a:pt x="5827299" y="470463"/>
                </a:lnTo>
                <a:lnTo>
                  <a:pt x="5849526" y="605566"/>
                </a:lnTo>
                <a:lnTo>
                  <a:pt x="5872911" y="757813"/>
                </a:lnTo>
                <a:lnTo>
                  <a:pt x="5897684" y="923777"/>
                </a:lnTo>
                <a:lnTo>
                  <a:pt x="5922459" y="1104142"/>
                </a:lnTo>
                <a:lnTo>
                  <a:pt x="5947695" y="1296166"/>
                </a:lnTo>
                <a:lnTo>
                  <a:pt x="5971079" y="1503278"/>
                </a:lnTo>
                <a:lnTo>
                  <a:pt x="5993538" y="1719991"/>
                </a:lnTo>
                <a:lnTo>
                  <a:pt x="6013913" y="1949048"/>
                </a:lnTo>
                <a:lnTo>
                  <a:pt x="6033361" y="2187706"/>
                </a:lnTo>
                <a:lnTo>
                  <a:pt x="6051654" y="2436652"/>
                </a:lnTo>
                <a:lnTo>
                  <a:pt x="6058136" y="2564211"/>
                </a:lnTo>
                <a:lnTo>
                  <a:pt x="6065314" y="2694512"/>
                </a:lnTo>
                <a:lnTo>
                  <a:pt x="6072027" y="2826871"/>
                </a:lnTo>
                <a:lnTo>
                  <a:pt x="6076427" y="2959917"/>
                </a:lnTo>
                <a:lnTo>
                  <a:pt x="6080363" y="3095705"/>
                </a:lnTo>
                <a:lnTo>
                  <a:pt x="6084530" y="3232865"/>
                </a:lnTo>
                <a:lnTo>
                  <a:pt x="6087308" y="3372768"/>
                </a:lnTo>
                <a:lnTo>
                  <a:pt x="6087308" y="3514043"/>
                </a:lnTo>
                <a:lnTo>
                  <a:pt x="6088698" y="3656689"/>
                </a:lnTo>
                <a:lnTo>
                  <a:pt x="6087308" y="3800707"/>
                </a:lnTo>
                <a:lnTo>
                  <a:pt x="6084530" y="3946783"/>
                </a:lnTo>
                <a:lnTo>
                  <a:pt x="6081983" y="4092858"/>
                </a:lnTo>
                <a:lnTo>
                  <a:pt x="6076427" y="4240991"/>
                </a:lnTo>
                <a:lnTo>
                  <a:pt x="6070639" y="4390495"/>
                </a:lnTo>
                <a:lnTo>
                  <a:pt x="6063924" y="4540000"/>
                </a:lnTo>
                <a:lnTo>
                  <a:pt x="6054432" y="4690876"/>
                </a:lnTo>
                <a:lnTo>
                  <a:pt x="6043086" y="4843123"/>
                </a:lnTo>
                <a:lnTo>
                  <a:pt x="6032204" y="4996057"/>
                </a:lnTo>
                <a:lnTo>
                  <a:pt x="6018313" y="5148990"/>
                </a:lnTo>
                <a:lnTo>
                  <a:pt x="6001642" y="5303981"/>
                </a:lnTo>
                <a:lnTo>
                  <a:pt x="5984972" y="5456914"/>
                </a:lnTo>
                <a:lnTo>
                  <a:pt x="5965754" y="5612591"/>
                </a:lnTo>
                <a:lnTo>
                  <a:pt x="5944685" y="5768953"/>
                </a:lnTo>
                <a:lnTo>
                  <a:pt x="5922459" y="5923258"/>
                </a:lnTo>
                <a:lnTo>
                  <a:pt x="5896527" y="6079621"/>
                </a:lnTo>
                <a:lnTo>
                  <a:pt x="5868743" y="6235297"/>
                </a:lnTo>
                <a:lnTo>
                  <a:pt x="5841190" y="6391660"/>
                </a:lnTo>
                <a:lnTo>
                  <a:pt x="5809008" y="6547336"/>
                </a:lnTo>
                <a:lnTo>
                  <a:pt x="5776130" y="6702327"/>
                </a:lnTo>
                <a:lnTo>
                  <a:pt x="5741633" y="6858002"/>
                </a:lnTo>
                <a:lnTo>
                  <a:pt x="2610464" y="6858002"/>
                </a:lnTo>
                <a:lnTo>
                  <a:pt x="0" y="685800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6" name="Google Shape;236;p7"/>
          <p:cNvSpPr txBox="1">
            <a:spLocks noGrp="1"/>
          </p:cNvSpPr>
          <p:nvPr>
            <p:ph type="title"/>
          </p:nvPr>
        </p:nvSpPr>
        <p:spPr>
          <a:xfrm>
            <a:off x="205047" y="1313563"/>
            <a:ext cx="4701804" cy="423087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44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Findings &amp; Conclusion &amp; Implications</a:t>
            </a:r>
            <a:endParaRPr lang="en-US" sz="44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</p:txBody>
      </p:sp>
      <p:sp>
        <p:nvSpPr>
          <p:cNvPr id="237" name="Google Shape;237;p7"/>
          <p:cNvSpPr txBox="1">
            <a:spLocks noGrp="1"/>
          </p:cNvSpPr>
          <p:nvPr>
            <p:ph type="body" idx="1"/>
          </p:nvPr>
        </p:nvSpPr>
        <p:spPr>
          <a:xfrm>
            <a:off x="4327301" y="204399"/>
            <a:ext cx="7659652" cy="5707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r>
              <a:rPr lang="en-AU" sz="2400" b="1" dirty="0">
                <a:latin typeface="Arial Nova" panose="020B0504020202020204" pitchFamily="34" charset="0"/>
              </a:rPr>
              <a:t>Before Covid (September 2018 – January 2020) </a:t>
            </a:r>
            <a:br>
              <a:rPr lang="en-AU" sz="2000" dirty="0">
                <a:latin typeface="Arial Nova" panose="020B0504020202020204" pitchFamily="34" charset="0"/>
              </a:rPr>
            </a:br>
            <a:endParaRPr lang="en-AU" sz="18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Font typeface="Noto Sans Symbols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The top 3 LGAs are: 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Stonnington (1), Bayside (2), Monash (3)</a:t>
            </a: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Hospitals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: 8% of the house price can be explained by the number of hospitals</a:t>
            </a: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Schools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: The more schools there are, the higher the total number of sales is in a Local Government area. </a:t>
            </a:r>
          </a:p>
          <a:p>
            <a:pPr marL="456000" lvl="1" indent="0">
              <a:lnSpc>
                <a:spcPct val="110000"/>
              </a:lnSpc>
              <a:spcBef>
                <a:spcPts val="0"/>
              </a:spcBef>
              <a:buSzPts val="2210"/>
              <a:buNone/>
            </a:pPr>
            <a:endParaRPr lang="en-AU" sz="18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r>
              <a:rPr lang="en-AU" sz="2400" b="1" dirty="0">
                <a:latin typeface="Arial Nova" panose="020B0504020202020204" pitchFamily="34" charset="0"/>
              </a:rPr>
              <a:t>After Covid (February – July 2020) </a:t>
            </a:r>
            <a:br>
              <a:rPr lang="en-AU" sz="2000" dirty="0">
                <a:latin typeface="Arial Nova" panose="020B0504020202020204" pitchFamily="34" charset="0"/>
              </a:rPr>
            </a:br>
            <a:endParaRPr lang="en-AU" sz="2000" dirty="0">
              <a:latin typeface="Arial Nova" panose="020B0504020202020204" pitchFamily="34" charset="0"/>
            </a:endParaRP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Stonnington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: - 23% (Most Covid-cases in April, second most in May until mid June)</a:t>
            </a: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Bayside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: + 3.6% (Next to Stonnington, with an average number of Covid-cases)</a:t>
            </a: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Monash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: - 9.9% (Top 5 Covid-cases in early April, top 15 Covid-cases until mid June)</a:t>
            </a:r>
          </a:p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"/>
          <p:cNvSpPr txBox="1">
            <a:spLocks noGrp="1"/>
          </p:cNvSpPr>
          <p:nvPr>
            <p:ph type="title"/>
          </p:nvPr>
        </p:nvSpPr>
        <p:spPr>
          <a:xfrm>
            <a:off x="633743" y="609599"/>
            <a:ext cx="3675210" cy="527367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dirty="0">
                <a:latin typeface="Arial Nova" panose="020B0504020202020204" pitchFamily="34" charset="0"/>
              </a:rPr>
              <a:t>Presentation summary</a:t>
            </a:r>
            <a:endParaRPr dirty="0">
              <a:latin typeface="Arial Nova" panose="020B0504020202020204" pitchFamily="34" charset="0"/>
            </a:endParaRPr>
          </a:p>
        </p:txBody>
      </p:sp>
      <p:pic>
        <p:nvPicPr>
          <p:cNvPr id="170" name="Google Shape;170;p2"/>
          <p:cNvPicPr preferRelativeResize="0"/>
          <p:nvPr/>
        </p:nvPicPr>
        <p:blipFill rotWithShape="1">
          <a:blip r:embed="rId4">
            <a:alphaModFix/>
          </a:blip>
          <a:srcRect t="964" r="2806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2"/>
          <p:cNvGrpSpPr/>
          <p:nvPr/>
        </p:nvGrpSpPr>
        <p:grpSpPr>
          <a:xfrm>
            <a:off x="5153315" y="711260"/>
            <a:ext cx="6448356" cy="5256525"/>
            <a:chOff x="0" y="1584"/>
            <a:chExt cx="6318201" cy="4959454"/>
          </a:xfrm>
        </p:grpSpPr>
        <p:sp>
          <p:nvSpPr>
            <p:cNvPr id="192" name="Google Shape;192;p2"/>
            <p:cNvSpPr/>
            <p:nvPr/>
          </p:nvSpPr>
          <p:spPr>
            <a:xfrm>
              <a:off x="0" y="4222599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0" y="1584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04297" y="153541"/>
              <a:ext cx="371449" cy="371449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780043" y="1584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5" name="Google Shape;175;p2"/>
            <p:cNvSpPr txBox="1"/>
            <p:nvPr/>
          </p:nvSpPr>
          <p:spPr>
            <a:xfrm>
              <a:off x="780043" y="1584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The big question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0" y="845787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780043" y="8457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9" name="Google Shape;179;p2"/>
            <p:cNvSpPr txBox="1"/>
            <p:nvPr/>
          </p:nvSpPr>
          <p:spPr>
            <a:xfrm>
              <a:off x="780043" y="8457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Working questions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0" y="1689990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04216" y="997742"/>
              <a:ext cx="371449" cy="371449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780043" y="1689990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0" y="2534193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Nova" panose="020B0504020202020204" pitchFamily="34" charset="0"/>
              </a:endParaRPr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04215" y="1841946"/>
              <a:ext cx="371449" cy="371449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780043" y="2534193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7" name="Google Shape;187;p2"/>
            <p:cNvSpPr txBox="1"/>
            <p:nvPr/>
          </p:nvSpPr>
          <p:spPr>
            <a:xfrm>
              <a:off x="832234" y="17145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Data Collection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0" y="3378396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04214" y="4368718"/>
              <a:ext cx="371449" cy="371449"/>
            </a:xfrm>
            <a:prstGeom prst="rect">
              <a:avLst/>
            </a:prstGeom>
            <a:blipFill rotWithShape="1">
              <a:blip r:embed="rId8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780043" y="3378396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04297" y="3560744"/>
              <a:ext cx="371449" cy="371449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80043" y="4222599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5" name="Google Shape;195;p2"/>
            <p:cNvSpPr txBox="1"/>
            <p:nvPr/>
          </p:nvSpPr>
          <p:spPr>
            <a:xfrm>
              <a:off x="719493" y="4285676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Findings &amp; Conclusion 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04215" y="2686149"/>
              <a:ext cx="371449" cy="371449"/>
            </a:xfrm>
            <a:prstGeom prst="rect">
              <a:avLst/>
            </a:prstGeom>
            <a:blipFill rotWithShape="1">
              <a:blip r:embed="rId10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1" name="Google Shape;191;p2"/>
            <p:cNvSpPr txBox="1"/>
            <p:nvPr/>
          </p:nvSpPr>
          <p:spPr>
            <a:xfrm>
              <a:off x="675664" y="2585248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The a</a:t>
              </a: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nalysis process (Jupyter)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</p:grpSp>
      <p:sp>
        <p:nvSpPr>
          <p:cNvPr id="2" name="Google Shape;187;p2">
            <a:extLst>
              <a:ext uri="{FF2B5EF4-FFF2-40B4-BE49-F238E27FC236}">
                <a16:creationId xmlns:a16="http://schemas.microsoft.com/office/drawing/2014/main" id="{853423D6-7399-44BA-9096-435BB617E3B6}"/>
              </a:ext>
            </a:extLst>
          </p:cNvPr>
          <p:cNvSpPr txBox="1"/>
          <p:nvPr/>
        </p:nvSpPr>
        <p:spPr>
          <a:xfrm>
            <a:off x="5900717" y="4308457"/>
            <a:ext cx="5856195" cy="71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75" tIns="71475" rIns="71475" bIns="714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25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rPr>
              <a:t>Data exploration &amp; cleanup (Jupyter)</a:t>
            </a:r>
            <a:endParaRPr sz="25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ea typeface="Sorts Mill Goudy"/>
              <a:cs typeface="Sorts Mill Goudy"/>
              <a:sym typeface="Sorts Mill Goud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/>
          <p:nvPr/>
        </p:nvSpPr>
        <p:spPr>
          <a:xfrm>
            <a:off x="-53125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rgbClr val="3F3F3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461474" y="963500"/>
            <a:ext cx="4193100" cy="4827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dirty="0">
                <a:latin typeface="Arial Nova" panose="020B0504020202020204" pitchFamily="34" charset="0"/>
              </a:rPr>
              <a:t>The big question</a:t>
            </a:r>
            <a:endParaRPr dirty="0">
              <a:latin typeface="Arial Nova" panose="020B0504020202020204" pitchFamily="34" charset="0"/>
            </a:endParaRPr>
          </a:p>
        </p:txBody>
      </p:sp>
      <p:cxnSp>
        <p:nvCxnSpPr>
          <p:cNvPr id="203" name="Google Shape;203;p3"/>
          <p:cNvCxnSpPr/>
          <p:nvPr/>
        </p:nvCxnSpPr>
        <p:spPr>
          <a:xfrm>
            <a:off x="3941527" y="2057400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"/>
          <p:cNvSpPr txBox="1">
            <a:spLocks noGrp="1"/>
          </p:cNvSpPr>
          <p:nvPr>
            <p:ph type="body" idx="1"/>
          </p:nvPr>
        </p:nvSpPr>
        <p:spPr>
          <a:xfrm>
            <a:off x="4316217" y="1503122"/>
            <a:ext cx="7414309" cy="439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37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604020202020204" pitchFamily="34" charset="0"/>
                <a:cs typeface="Shonar Bangla" panose="020B0502040204020203" pitchFamily="18" charset="0"/>
              </a:rPr>
              <a:t>Have the numbers of Covid-19 cases in the most popular Local Government Area changed their popularity for homeowners?</a:t>
            </a:r>
          </a:p>
          <a:p>
            <a:pPr marL="342900" lvl="0" indent="-337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endParaRPr lang="en-US" sz="2800" b="1" dirty="0">
              <a:latin typeface="Arial Nova" panose="020B0604020202020204" pitchFamily="34" charset="0"/>
              <a:cs typeface="Shonar Bangla" panose="020B0502040204020203" pitchFamily="18" charset="0"/>
            </a:endParaRPr>
          </a:p>
          <a:p>
            <a:pPr marL="342900" lvl="0" indent="-337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Arial Nova" panose="020B0604020202020204" pitchFamily="34" charset="0"/>
                <a:cs typeface="Shonar Bangla" panose="020B0502040204020203" pitchFamily="18" charset="0"/>
              </a:rPr>
              <a:t>Hypothesis: High Covid-19 cases in the most popular Local Government Area will reduce their popularity.</a:t>
            </a:r>
            <a:endParaRPr sz="2800" b="1" dirty="0">
              <a:solidFill>
                <a:schemeClr val="accent1">
                  <a:lumMod val="75000"/>
                </a:schemeClr>
              </a:solidFill>
              <a:latin typeface="Arial Nova" panose="020B0604020202020204" pitchFamily="34" charset="0"/>
              <a:cs typeface="Shonar Bangla" panose="020B0502040204020203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0" name="Google Shape;210;p4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1" name="Google Shape;211;p4"/>
          <p:cNvSpPr txBox="1">
            <a:spLocks noGrp="1"/>
          </p:cNvSpPr>
          <p:nvPr>
            <p:ph type="title"/>
          </p:nvPr>
        </p:nvSpPr>
        <p:spPr>
          <a:xfrm>
            <a:off x="452576" y="1023214"/>
            <a:ext cx="3732902" cy="45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</a:pPr>
            <a:r>
              <a:rPr lang="en-US" dirty="0">
                <a:latin typeface="+mj-lt"/>
              </a:rPr>
              <a:t>The working questions</a:t>
            </a:r>
            <a:endParaRPr dirty="0">
              <a:latin typeface="+mj-lt"/>
            </a:endParaRPr>
          </a:p>
        </p:txBody>
      </p:sp>
      <p:cxnSp>
        <p:nvCxnSpPr>
          <p:cNvPr id="212" name="Google Shape;212;p4"/>
          <p:cNvCxnSpPr/>
          <p:nvPr/>
        </p:nvCxnSpPr>
        <p:spPr>
          <a:xfrm>
            <a:off x="4185478" y="2057400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3" name="Google Shape;213;p4"/>
          <p:cNvSpPr txBox="1">
            <a:spLocks noGrp="1"/>
          </p:cNvSpPr>
          <p:nvPr>
            <p:ph type="body" idx="1"/>
          </p:nvPr>
        </p:nvSpPr>
        <p:spPr>
          <a:xfrm>
            <a:off x="4316490" y="1023238"/>
            <a:ext cx="7422934" cy="52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</a:t>
            </a:r>
            <a:r>
              <a:rPr lang="en-US" sz="1800" b="1" dirty="0">
                <a:solidFill>
                  <a:srgbClr val="000000"/>
                </a:solidFill>
                <a:latin typeface="Arial" panose="020B0604020202020204" pitchFamily="34" charset="0"/>
              </a:rPr>
              <a:t>are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the three most popular Local Government Areas in Victoria before March 2020? 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price in each LGA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purchase in each LGA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are the factors that contribute to this popularity?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concentration of schools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contribute to its popularity?</a:t>
            </a:r>
          </a:p>
          <a:p>
            <a:pPr marL="742950" lvl="1" indent="-285750" fontAlgn="base">
              <a:spcBef>
                <a:spcPts val="0"/>
              </a:spcBef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concentration of hospitals contribute to its popularity?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has the popularity of the top 3 LGAs in Victoria changed after March 2020?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price &amp; in each LGA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purchase in each LGA</a:t>
            </a:r>
            <a:endParaRPr lang="en-US" sz="18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8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number of Covid-19 cases from March to June 2020 in each LGA contribute to its popularity?</a:t>
            </a:r>
          </a:p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1800" dirty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/>
          <p:nvPr/>
        </p:nvSpPr>
        <p:spPr>
          <a:xfrm>
            <a:off x="-53125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rgbClr val="3F3F3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3202925" y="293681"/>
            <a:ext cx="6112793" cy="120944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sz="4800" b="1" dirty="0">
                <a:latin typeface="Arial Nova" panose="020B0504020202020204" pitchFamily="34" charset="0"/>
              </a:rPr>
              <a:t>Data Collection</a:t>
            </a:r>
            <a:endParaRPr dirty="0">
              <a:latin typeface="Arial Nova" panose="020B0504020202020204" pitchFamily="34" charset="0"/>
            </a:endParaRPr>
          </a:p>
        </p:txBody>
      </p:sp>
      <p:cxnSp>
        <p:nvCxnSpPr>
          <p:cNvPr id="203" name="Google Shape;203;p3"/>
          <p:cNvCxnSpPr/>
          <p:nvPr/>
        </p:nvCxnSpPr>
        <p:spPr>
          <a:xfrm>
            <a:off x="5448355" y="2421228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"/>
          <p:cNvSpPr txBox="1">
            <a:spLocks noGrp="1"/>
          </p:cNvSpPr>
          <p:nvPr>
            <p:ph type="body" idx="1"/>
          </p:nvPr>
        </p:nvSpPr>
        <p:spPr>
          <a:xfrm>
            <a:off x="5630041" y="1066732"/>
            <a:ext cx="6112793" cy="409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48590" indent="0">
              <a:buNone/>
            </a:pPr>
            <a:endParaRPr lang="en-AU" sz="1800" b="1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AU" sz="2800" b="1" u="sng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  <a:sym typeface="Arial"/>
              </a:rPr>
              <a:t>School data &amp; Hospital data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</a:rPr>
              <a:t>Victorian Government Data Directory</a:t>
            </a: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https://discover.data.vic.gov.au/dataset/school-locations-time-series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https://discover.data.vic.gov.au/dataset/hospital-locations-spatial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8FDD4-61D9-4A52-BF0A-6571556583E9}"/>
              </a:ext>
            </a:extLst>
          </p:cNvPr>
          <p:cNvSpPr txBox="1"/>
          <p:nvPr/>
        </p:nvSpPr>
        <p:spPr>
          <a:xfrm>
            <a:off x="626027" y="2217595"/>
            <a:ext cx="4804361" cy="4272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u="sng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Real Estate data </a:t>
            </a:r>
          </a:p>
          <a:p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Kaggle</a:t>
            </a:r>
          </a:p>
          <a:p>
            <a:pPr marL="457200" indent="-308610">
              <a:lnSpc>
                <a:spcPct val="110000"/>
              </a:lnSpc>
              <a:spcBef>
                <a:spcPts val="360"/>
              </a:spcBef>
              <a:buClr>
                <a:schemeClr val="lt2"/>
              </a:buClr>
              <a:buSzPts val="1260"/>
              <a:buFont typeface="Noto Sans Symbols"/>
              <a:buChar char="◈"/>
            </a:pPr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sym typeface="Sorts Mill Goudy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https://www.kaggle.com/htagholdings/aus-real-estate-sales-march-2019-to-april-2020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  <a:sym typeface="Sorts Mill Goudy"/>
            </a:endParaRPr>
          </a:p>
          <a:p>
            <a:endParaRPr lang="en-AU" sz="18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2800" b="1" u="sng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Covid-19 Data</a:t>
            </a:r>
          </a:p>
          <a:p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DHHS Website</a:t>
            </a:r>
          </a:p>
          <a:p>
            <a:pPr marL="457200" indent="-308610">
              <a:lnSpc>
                <a:spcPct val="110000"/>
              </a:lnSpc>
              <a:spcBef>
                <a:spcPts val="360"/>
              </a:spcBef>
              <a:buClr>
                <a:schemeClr val="lt2"/>
              </a:buClr>
              <a:buSzPts val="1260"/>
              <a:buFont typeface="Noto Sans Symbols"/>
              <a:buChar char="◈"/>
            </a:pPr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sym typeface="Sorts Mill Goudy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https://www.dhhs.vic.gov.au/victorian-coronavirus-covid-19-data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  <a:sym typeface="Sorts Mill Goudy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448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555B2-AD28-4E47-92F1-42E05EA4D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Arial Nova" panose="020B0504020202020204" pitchFamily="34" charset="0"/>
              </a:rPr>
              <a:t>Real-Estate data before Covid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AA36C8DF-82E6-4EAD-B5E5-478370FDC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5870" y="1783815"/>
            <a:ext cx="7679862" cy="5577220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96DCA5C4-DF6A-4E43-A44C-26FC63B031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824" y="6248400"/>
            <a:ext cx="7504771" cy="1538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The r-squared is: 0.08410507608477118 The correlation between both factors is 0.29</a:t>
            </a:r>
            <a:r>
              <a:rPr kumimoji="0" lang="en-US" altLang="en-US" sz="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774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D253E-70A2-4BDF-88EB-D2C635B51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3BC7077-5C56-4F58-8429-A31227ED89AC}"/>
              </a:ext>
            </a:extLst>
          </p:cNvPr>
          <p:cNvSpPr txBox="1">
            <a:spLocks/>
          </p:cNvSpPr>
          <p:nvPr/>
        </p:nvSpPr>
        <p:spPr>
          <a:xfrm>
            <a:off x="913795" y="568816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ts Mill Goudy"/>
              <a:buNone/>
              <a:defRPr sz="4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dirty="0">
                <a:latin typeface="Arial Nova" panose="020B0504020202020204" pitchFamily="34" charset="0"/>
              </a:rPr>
              <a:t>School data</a:t>
            </a:r>
          </a:p>
        </p:txBody>
      </p:sp>
    </p:spTree>
    <p:extLst>
      <p:ext uri="{BB962C8B-B14F-4D97-AF65-F5344CB8AC3E}">
        <p14:creationId xmlns:p14="http://schemas.microsoft.com/office/powerpoint/2010/main" val="151802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9F4D3-C461-4E85-8BF1-965F38946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Arial Nova" panose="020B0504020202020204" pitchFamily="34" charset="0"/>
              </a:rPr>
              <a:t>Hospital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19285-A08D-4F9A-8A1F-8BBDB3634C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3998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06B6-0565-4155-ADA8-4851F5FC1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EC2B74-9E89-4842-81AC-3F8A7B44C9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0548973"/>
      </p:ext>
    </p:extLst>
  </p:cSld>
  <p:clrMapOvr>
    <a:masterClrMapping/>
  </p:clrMapOvr>
</p:sld>
</file>

<file path=ppt/theme/theme1.xml><?xml version="1.0" encoding="utf-8"?>
<a:theme xmlns:a="http://schemas.openxmlformats.org/drawingml/2006/main" name="SlateVTI">
  <a:themeElements>
    <a:clrScheme name="Green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455</Words>
  <Application>Microsoft Office PowerPoint</Application>
  <PresentationFormat>Widescreen</PresentationFormat>
  <Paragraphs>58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Sorts Mill Goudy</vt:lpstr>
      <vt:lpstr>Courier New</vt:lpstr>
      <vt:lpstr>Arial Nova</vt:lpstr>
      <vt:lpstr>Noto Sans Symbols</vt:lpstr>
      <vt:lpstr>Calibri</vt:lpstr>
      <vt:lpstr>Garamond</vt:lpstr>
      <vt:lpstr>Arial</vt:lpstr>
      <vt:lpstr>SlateVTI</vt:lpstr>
      <vt:lpstr>SlateVTI</vt:lpstr>
      <vt:lpstr>SlateVTI</vt:lpstr>
      <vt:lpstr>The impacts of Covid-19 cases upon real estate sales in Victoria    </vt:lpstr>
      <vt:lpstr>Presentation summary</vt:lpstr>
      <vt:lpstr>The big question</vt:lpstr>
      <vt:lpstr>The working questions</vt:lpstr>
      <vt:lpstr>Data Collection</vt:lpstr>
      <vt:lpstr>Real-Estate data before Covid</vt:lpstr>
      <vt:lpstr>PowerPoint Presentation</vt:lpstr>
      <vt:lpstr>Hospital data</vt:lpstr>
      <vt:lpstr>PowerPoint Presentation</vt:lpstr>
      <vt:lpstr>PowerPoint Presentation</vt:lpstr>
      <vt:lpstr>Findings &amp; Conclusion &amp; Implications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regulation in Vietnam   </dc:title>
  <dc:creator>Anna Nguyen</dc:creator>
  <cp:lastModifiedBy>Anna Nguyen</cp:lastModifiedBy>
  <cp:revision>36</cp:revision>
  <dcterms:created xsi:type="dcterms:W3CDTF">2020-09-20T23:28:44Z</dcterms:created>
  <dcterms:modified xsi:type="dcterms:W3CDTF">2020-10-08T09:20:16Z</dcterms:modified>
</cp:coreProperties>
</file>